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60" r:id="rId3"/>
    <p:sldId id="264" r:id="rId4"/>
    <p:sldId id="263" r:id="rId5"/>
    <p:sldId id="261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69444" autoAdjust="0"/>
  </p:normalViewPr>
  <p:slideViewPr>
    <p:cSldViewPr>
      <p:cViewPr>
        <p:scale>
          <a:sx n="60" d="100"/>
          <a:sy n="60" d="100"/>
        </p:scale>
        <p:origin x="-802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94"/>
    </p:cViewPr>
  </p:outlineViewPr>
  <p:notesTextViewPr>
    <p:cViewPr>
      <p:scale>
        <a:sx n="100" d="100"/>
        <a:sy n="100" d="100"/>
      </p:scale>
      <p:origin x="0" y="869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466579-DD3D-4255-92F6-72E214B73759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520BF1-831A-4946-A816-659EF19327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48938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Заданная структура профессионального стандарта</a:t>
            </a:r>
            <a:r>
              <a:rPr lang="ru-RU" baseline="0" dirty="0" smtClean="0"/>
              <a:t> раскрывает содержание деятельности современного педагога. Четко выделяются три вида деятельности: обучающая (связанная с реализацией содержания образовательной программы), воспитательная (связана с формированием духовно-нравственного мира ребенка), и развивающая – нацеленная на актуализацию образовательного потенциала ребенка.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Если первые две описаны через понятия профессиональных компетенций, то третья и через требования к личностным качествам. Отдельно – в качестве модулей – определены специализация деятельности учителя математики и учителя русского языка, что коррелирует с направлениями государственной политики в сфере образования – разработкой Концепции математического образования и началом работы над Концепцией школьного филологического образования.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Собственно описание содержания работы педагога основано на методологии компетентного и системно-</a:t>
            </a:r>
            <a:r>
              <a:rPr lang="ru-R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деятельностного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подхода, представляя деятельность через соотношение «знать уметь-мочь», и выделяя в качестве доминантной проектировочные компетенции специалиста. 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20BF1-831A-4946-A816-659EF19327C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1150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	Первоначально, конечно, требуется определить, почему избрана именно такая тема конференции и в чем актуальность рассматриваемого круга проблем. Совершенно очевидно, что педагогическую</a:t>
            </a:r>
            <a:r>
              <a:rPr lang="ru-RU" baseline="0" dirty="0" smtClean="0"/>
              <a:t> ценность имеют не все социальные ресурсы. Так, например, мы обязаны учитывать демографические ресурсы, равно как и кадровые, интеллектуальные и т.д. – но определяющую роль для развития образования, то есть для появления и становления новых педагогических практик в УВП школы они не играют. Оценка состояния этих социальных ресурсов необходима для принятия управленческих решений. Мы же сегодня речь ведем о реализации ФГОС. Первоочередное значение в этом случае имеют образовательные, информационные и социально-психологические ресурсы. Почему? Потому что структура и содержание ООП на любом уровне образования (от дошкольного до профессионального) нацелена на максимально возможную индивидуализацию образования через расширение информационно-образовательной среды ребенка и его психолого-педагогической сопровождение. Поэтому очевидно, что в практических целях нам интересны только те носители социальных ресурсов развития образования, с которыми школа реально может выстраивать работу: это образовательные организации профессионального и дополнительного образования, это семья и родители.  </a:t>
            </a:r>
          </a:p>
          <a:p>
            <a:pPr algn="just"/>
            <a:r>
              <a:rPr lang="ru-RU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И хотя мы видим, что социальные ресурсы полностью</a:t>
            </a:r>
            <a:r>
              <a:rPr lang="ru-RU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возобновляемы и практически неисчерпаемы, все же должны знать, что (</a:t>
            </a:r>
            <a:r>
              <a:rPr lang="ru-RU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Д.социол.наук</a:t>
            </a:r>
            <a:r>
              <a:rPr lang="ru-RU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Дятлов А. В. в </a:t>
            </a:r>
            <a:r>
              <a:rPr lang="ru-RU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дисс</a:t>
            </a:r>
            <a:r>
              <a:rPr lang="ru-RU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«Социальные ресурсы развития российского общества») «Невнимание и </a:t>
            </a:r>
            <a:r>
              <a:rPr lang="ru-RU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неуправление</a:t>
            </a:r>
            <a:r>
              <a:rPr lang="ru-RU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социальным потенциалом приводит к упрощенным адаптивным модификациям в социальной деятельности, следствием чего становится догоняющая модернизация, включающая … поощрение потребительских и </a:t>
            </a:r>
            <a:r>
              <a:rPr lang="ru-RU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достиженческих</a:t>
            </a:r>
            <a:r>
              <a:rPr lang="ru-RU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стандартов поведения, ломку традиционных устоев жизни, изменение социокультурного типа личности». В совокупности это ведет к «масштабности социальных потерь» и «деградации социального качества российского населения».</a:t>
            </a:r>
          </a:p>
          <a:p>
            <a:pPr algn="just"/>
            <a:r>
              <a:rPr lang="ru-RU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Цель управления социальными ресурсами – обеспечение самодостаточности социальной системы, в нашем случае, в интересах образования ребенка.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Российские исследователи - Т.И.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Заславская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М.А. Шабанова, М.К. Горшков, подчеркивают, что подавляющее большинство (90 - 92 %) населения занимают социально-адаптивные позиции и не могут квалифицироваться как участники реализуемого сценария развития.</a:t>
            </a:r>
          </a:p>
          <a:p>
            <a:pPr algn="just"/>
            <a:endParaRPr lang="ru-RU" baseline="0" dirty="0" smtClean="0"/>
          </a:p>
          <a:p>
            <a:pPr algn="just"/>
            <a:r>
              <a:rPr lang="ru-RU" baseline="0" dirty="0" smtClean="0"/>
              <a:t>	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B464C2-40B8-4ABC-A47D-DE8456339722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75828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20BF1-831A-4946-A816-659EF19327CA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257177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20BF1-831A-4946-A816-659EF19327CA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257177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20BF1-831A-4946-A816-659EF19327CA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25717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5" descr="C:\Users\пользователь\Desktop\шкид.jpg"/>
          <p:cNvPicPr>
            <a:picLocks noChangeAspect="1" noChangeArrowheads="1"/>
          </p:cNvPicPr>
          <p:nvPr/>
        </p:nvPicPr>
        <p:blipFill>
          <a:blip r:embed="rId2" cstate="print">
            <a:lum bright="6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35506" y="-5110"/>
            <a:ext cx="4808494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17" descr="C:\Users\пользователь\Desktop\понедельник.jpg"/>
          <p:cNvPicPr>
            <a:picLocks noChangeAspect="1" noChangeArrowheads="1"/>
          </p:cNvPicPr>
          <p:nvPr/>
        </p:nvPicPr>
        <p:blipFill>
          <a:blip r:embed="rId3" cstate="print">
            <a:lum bright="1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7957" y="53828"/>
            <a:ext cx="3851920" cy="4222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53067" y="4221088"/>
            <a:ext cx="4760041" cy="263691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b="1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Организационно-педагогические условия реализации концепции </a:t>
            </a:r>
            <a:br>
              <a:rPr lang="ru-RU" sz="2800" b="1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и содержания профессионального стандарта педагога</a:t>
            </a:r>
            <a:endParaRPr lang="ru-RU" sz="2800" b="1" dirty="0">
              <a:effectLst/>
            </a:endParaRPr>
          </a:p>
        </p:txBody>
      </p:sp>
      <p:pic>
        <p:nvPicPr>
          <p:cNvPr id="7" name="Рисунок 17" descr="C:\Users\пользователь\Desktop\весна.jpg"/>
          <p:cNvPicPr>
            <a:picLocks noChangeAspect="1" noChangeArrowheads="1"/>
          </p:cNvPicPr>
          <p:nvPr/>
        </p:nvPicPr>
        <p:blipFill>
          <a:blip r:embed="rId4" cstate="print">
            <a:lum bright="1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746485"/>
            <a:ext cx="4335506" cy="3067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73796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26256" y="2132856"/>
            <a:ext cx="3346704" cy="639762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Стандартизация: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0" y="2852936"/>
            <a:ext cx="4788024" cy="3744416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Нормирование трудовых функций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b="1" dirty="0" smtClean="0"/>
              <a:t>Формирование функциональных обязанностей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sz="2000" b="1" dirty="0" smtClean="0"/>
              <a:t>Установление показателей качества</a:t>
            </a:r>
            <a:endParaRPr lang="ru-RU" sz="2000" b="1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860032" y="2132856"/>
            <a:ext cx="3960440" cy="639762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Стандарт: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5436096" y="2879228"/>
            <a:ext cx="3707903" cy="3430092"/>
          </a:xfrm>
        </p:spPr>
        <p:txBody>
          <a:bodyPr>
            <a:normAutofit fontScale="92500"/>
          </a:bodyPr>
          <a:lstStyle/>
          <a:p>
            <a:r>
              <a:rPr lang="ru-RU" sz="2400" b="1" dirty="0" smtClean="0"/>
              <a:t>Трудовой договор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sz="2000" b="1" dirty="0" smtClean="0"/>
              <a:t>Должностная инструкция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2400" b="1" dirty="0" smtClean="0"/>
              <a:t>Эффективный контракт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504" y="24164"/>
            <a:ext cx="8928992" cy="1532627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u="sng" dirty="0" smtClean="0">
                <a:solidFill>
                  <a:srgbClr val="FF0000"/>
                </a:solidFill>
                <a:effectLst/>
              </a:rPr>
              <a:t>Организационно-методическая деятельность</a:t>
            </a:r>
            <a:r>
              <a:rPr lang="ru-RU" sz="2400" dirty="0" smtClean="0">
                <a:effectLst/>
              </a:rPr>
              <a:t> – система  распределения компетенций и ответственности по методическому сопровождению и методическому обеспечению процесса стандартизации педагогической деятельности</a:t>
            </a:r>
            <a:endParaRPr lang="ru-RU" sz="2400" dirty="0">
              <a:effectLst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1957292" y="4999278"/>
            <a:ext cx="382460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1957292" y="3433072"/>
            <a:ext cx="382460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 rot="16200000">
            <a:off x="4994168" y="5496643"/>
            <a:ext cx="242316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 rot="16200000">
            <a:off x="4994168" y="4234234"/>
            <a:ext cx="242316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rot="16200000">
            <a:off x="4918894" y="2722066"/>
            <a:ext cx="242316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6818993" y="4827141"/>
            <a:ext cx="329809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6845713" y="3516113"/>
            <a:ext cx="288656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90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67544" y="620688"/>
            <a:ext cx="3346704" cy="639762"/>
          </a:xfrm>
        </p:spPr>
        <p:txBody>
          <a:bodyPr/>
          <a:lstStyle/>
          <a:p>
            <a:r>
              <a:rPr lang="ru-RU" sz="2200" u="sng" dirty="0" smtClean="0"/>
              <a:t>Обобщенные </a:t>
            </a:r>
            <a:r>
              <a:rPr lang="ru-RU" sz="2200" u="sng" dirty="0"/>
              <a:t>т</a:t>
            </a:r>
            <a:r>
              <a:rPr lang="ru-RU" sz="2200" u="sng" dirty="0" smtClean="0"/>
              <a:t>рудовые функции:</a:t>
            </a:r>
            <a:endParaRPr lang="ru-RU" sz="2200" u="sng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0" y="1340768"/>
            <a:ext cx="3923928" cy="5400600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0070C0"/>
                </a:solidFill>
              </a:rPr>
              <a:t>А: </a:t>
            </a:r>
            <a:r>
              <a:rPr lang="ru-RU" sz="2000" b="1" dirty="0"/>
              <a:t>Педагогическая </a:t>
            </a:r>
            <a:r>
              <a:rPr lang="ru-RU" sz="2000" b="1" dirty="0" smtClean="0"/>
              <a:t>деятель-</a:t>
            </a:r>
            <a:r>
              <a:rPr lang="ru-RU" sz="2000" b="1" dirty="0" err="1" smtClean="0"/>
              <a:t>ность</a:t>
            </a:r>
            <a:r>
              <a:rPr lang="ru-RU" sz="2000" b="1" dirty="0" smtClean="0"/>
              <a:t> </a:t>
            </a:r>
            <a:r>
              <a:rPr lang="ru-RU" sz="2000" b="1" dirty="0"/>
              <a:t>по проектированию и реализации </a:t>
            </a:r>
            <a:r>
              <a:rPr lang="ru-RU" sz="2000" b="1" dirty="0" smtClean="0"/>
              <a:t>образователь-</a:t>
            </a:r>
            <a:r>
              <a:rPr lang="ru-RU" sz="2000" b="1" dirty="0" err="1" smtClean="0"/>
              <a:t>ного</a:t>
            </a:r>
            <a:r>
              <a:rPr lang="ru-RU" sz="2000" b="1" dirty="0" smtClean="0"/>
              <a:t> </a:t>
            </a:r>
            <a:r>
              <a:rPr lang="ru-RU" sz="2000" b="1" dirty="0"/>
              <a:t>процесса в образовательных организациях дошкольного, начального общего, основного общего, среднего общего </a:t>
            </a:r>
            <a:r>
              <a:rPr lang="ru-RU" sz="2000" b="1" dirty="0" smtClean="0"/>
              <a:t>образования</a:t>
            </a:r>
          </a:p>
          <a:p>
            <a:pPr marL="45720" indent="0">
              <a:buNone/>
            </a:pPr>
            <a:endParaRPr lang="ru-RU" sz="2000" b="1" dirty="0" smtClean="0"/>
          </a:p>
          <a:p>
            <a:r>
              <a:rPr lang="ru-RU" sz="2000" b="1" dirty="0" smtClean="0">
                <a:solidFill>
                  <a:srgbClr val="0070C0"/>
                </a:solidFill>
              </a:rPr>
              <a:t>Б</a:t>
            </a:r>
            <a:r>
              <a:rPr lang="ru-RU" sz="2000" b="1" dirty="0">
                <a:solidFill>
                  <a:srgbClr val="0070C0"/>
                </a:solidFill>
              </a:rPr>
              <a:t>:</a:t>
            </a:r>
            <a:r>
              <a:rPr lang="ru-RU" sz="2000" b="1" dirty="0"/>
              <a:t> Педагогическая </a:t>
            </a:r>
            <a:r>
              <a:rPr lang="ru-RU" sz="2000" b="1" dirty="0" smtClean="0"/>
              <a:t>деятельность </a:t>
            </a:r>
            <a:r>
              <a:rPr lang="ru-RU" sz="2000" b="1" dirty="0"/>
              <a:t>по проектированию и реализации основных общеобразовательных программ</a:t>
            </a:r>
            <a:endParaRPr lang="ru-RU" sz="2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3851920" y="548680"/>
            <a:ext cx="3346704" cy="504056"/>
          </a:xfrm>
        </p:spPr>
        <p:txBody>
          <a:bodyPr/>
          <a:lstStyle/>
          <a:p>
            <a:r>
              <a:rPr lang="ru-RU" sz="2200" u="sng" dirty="0" smtClean="0"/>
              <a:t>Трудовые функции:</a:t>
            </a:r>
            <a:endParaRPr lang="ru-RU" sz="2200" u="sng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4"/>
          </p:nvPr>
        </p:nvSpPr>
        <p:spPr>
          <a:xfrm>
            <a:off x="3995936" y="1196752"/>
            <a:ext cx="3240360" cy="5661248"/>
          </a:xfrm>
        </p:spPr>
        <p:txBody>
          <a:bodyPr>
            <a:normAutofit fontScale="70000" lnSpcReduction="20000"/>
          </a:bodyPr>
          <a:lstStyle/>
          <a:p>
            <a:r>
              <a:rPr lang="ru-RU" sz="2400" b="1" dirty="0" smtClean="0"/>
              <a:t>Общепедагогическая </a:t>
            </a:r>
          </a:p>
          <a:p>
            <a:pPr marL="45720" indent="0">
              <a:buNone/>
            </a:pPr>
            <a:r>
              <a:rPr lang="ru-RU" sz="2400" b="1" dirty="0"/>
              <a:t> </a:t>
            </a:r>
            <a:r>
              <a:rPr lang="ru-RU" sz="2400" b="1" dirty="0" smtClean="0"/>
              <a:t>        функция. Обучение</a:t>
            </a:r>
          </a:p>
          <a:p>
            <a:r>
              <a:rPr lang="ru-RU" sz="2400" b="1" dirty="0" smtClean="0"/>
              <a:t>    Воспитательная </a:t>
            </a:r>
          </a:p>
          <a:p>
            <a:pPr marL="45720" indent="0">
              <a:buNone/>
            </a:pPr>
            <a:r>
              <a:rPr lang="ru-RU" sz="2400" b="1" dirty="0" smtClean="0"/>
              <a:t>          деятельность</a:t>
            </a:r>
          </a:p>
          <a:p>
            <a:r>
              <a:rPr lang="ru-RU" sz="2400" b="1" dirty="0" smtClean="0"/>
              <a:t>   Развивающая </a:t>
            </a:r>
          </a:p>
          <a:p>
            <a:pPr marL="45720" indent="0">
              <a:buNone/>
            </a:pPr>
            <a:r>
              <a:rPr lang="ru-RU" sz="2400" b="1" dirty="0"/>
              <a:t> </a:t>
            </a:r>
            <a:r>
              <a:rPr lang="ru-RU" sz="2400" b="1" dirty="0" smtClean="0"/>
              <a:t>         деятельность</a:t>
            </a:r>
          </a:p>
          <a:p>
            <a:endParaRPr lang="ru-RU" sz="2200" b="1" dirty="0"/>
          </a:p>
          <a:p>
            <a:r>
              <a:rPr lang="ru-RU" sz="2400" b="1" dirty="0"/>
              <a:t>Педагогическая </a:t>
            </a:r>
            <a:r>
              <a:rPr lang="ru-RU" sz="2400" b="1" dirty="0" smtClean="0"/>
              <a:t>деятель-</a:t>
            </a:r>
            <a:r>
              <a:rPr lang="ru-RU" sz="2400" b="1" dirty="0" err="1" smtClean="0"/>
              <a:t>ность</a:t>
            </a:r>
            <a:r>
              <a:rPr lang="ru-RU" sz="2400" b="1" dirty="0" smtClean="0"/>
              <a:t> </a:t>
            </a:r>
            <a:r>
              <a:rPr lang="ru-RU" sz="2400" b="1" dirty="0"/>
              <a:t>по реализации </a:t>
            </a:r>
            <a:r>
              <a:rPr lang="ru-RU" sz="2400" b="1" dirty="0" smtClean="0"/>
              <a:t>программ ДО</a:t>
            </a:r>
            <a:endParaRPr lang="ru-RU" sz="2400" b="1" dirty="0"/>
          </a:p>
          <a:p>
            <a:r>
              <a:rPr lang="ru-RU" sz="2400" b="1" dirty="0"/>
              <a:t>Педагогическая </a:t>
            </a:r>
            <a:r>
              <a:rPr lang="ru-RU" sz="2400" b="1" dirty="0" smtClean="0"/>
              <a:t>деятель-</a:t>
            </a:r>
            <a:r>
              <a:rPr lang="ru-RU" sz="2400" b="1" dirty="0" err="1" smtClean="0"/>
              <a:t>ность</a:t>
            </a:r>
            <a:r>
              <a:rPr lang="ru-RU" sz="2400" b="1" dirty="0" smtClean="0"/>
              <a:t> </a:t>
            </a:r>
            <a:r>
              <a:rPr lang="ru-RU" sz="2400" b="1" dirty="0"/>
              <a:t>по реализации программ </a:t>
            </a:r>
            <a:r>
              <a:rPr lang="ru-RU" sz="2400" b="1" dirty="0" smtClean="0"/>
              <a:t>НОО</a:t>
            </a:r>
            <a:endParaRPr lang="ru-RU" sz="2400" b="1" dirty="0"/>
          </a:p>
          <a:p>
            <a:r>
              <a:rPr lang="ru-RU" sz="2400" b="1" dirty="0"/>
              <a:t>Педагогическая </a:t>
            </a:r>
            <a:r>
              <a:rPr lang="ru-RU" sz="2400" b="1" dirty="0" smtClean="0"/>
              <a:t>деятель-</a:t>
            </a:r>
            <a:r>
              <a:rPr lang="ru-RU" sz="2400" b="1" dirty="0" err="1" smtClean="0"/>
              <a:t>ность</a:t>
            </a:r>
            <a:r>
              <a:rPr lang="ru-RU" sz="2400" b="1" dirty="0" smtClean="0"/>
              <a:t> </a:t>
            </a:r>
            <a:r>
              <a:rPr lang="ru-RU" sz="2400" b="1" dirty="0"/>
              <a:t>по реализации программ </a:t>
            </a:r>
            <a:r>
              <a:rPr lang="ru-RU" sz="2400" b="1" dirty="0" smtClean="0"/>
              <a:t>ООО и СОО</a:t>
            </a:r>
            <a:endParaRPr lang="ru-RU" sz="2400" b="1" dirty="0"/>
          </a:p>
          <a:p>
            <a:r>
              <a:rPr lang="ru-RU" sz="2400" b="1" dirty="0"/>
              <a:t>Модуль «Предметное обучение. Математика»</a:t>
            </a:r>
          </a:p>
          <a:p>
            <a:r>
              <a:rPr lang="ru-RU" sz="2400" b="1" dirty="0"/>
              <a:t>Модуль «Предметное обучение. Русский язык</a:t>
            </a:r>
            <a:r>
              <a:rPr lang="ru-RU" sz="2400" b="1" dirty="0" smtClean="0"/>
              <a:t>» </a:t>
            </a:r>
            <a:endParaRPr lang="ru-RU" sz="2400" b="1" dirty="0"/>
          </a:p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20080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Структура и содержание </a:t>
            </a:r>
            <a:r>
              <a:rPr lang="ru-RU" sz="2400" dirty="0" smtClean="0">
                <a:solidFill>
                  <a:srgbClr val="FF0000"/>
                </a:solidFill>
                <a:effectLst/>
              </a:rPr>
              <a:t>профессионального</a:t>
            </a:r>
            <a:r>
              <a:rPr lang="ru-RU" sz="2400" dirty="0" smtClean="0">
                <a:solidFill>
                  <a:srgbClr val="FF0000"/>
                </a:solidFill>
              </a:rPr>
              <a:t> стандарта</a:t>
            </a:r>
            <a:endParaRPr lang="ru-RU" sz="2400" dirty="0">
              <a:solidFill>
                <a:srgbClr val="FF0000"/>
              </a:solidFill>
              <a:effectLst/>
            </a:endParaRPr>
          </a:p>
        </p:txBody>
      </p:sp>
      <p:sp>
        <p:nvSpPr>
          <p:cNvPr id="7" name="Правая фигурная скобка 6"/>
          <p:cNvSpPr/>
          <p:nvPr/>
        </p:nvSpPr>
        <p:spPr>
          <a:xfrm>
            <a:off x="6588224" y="1082478"/>
            <a:ext cx="1296144" cy="5586882"/>
          </a:xfrm>
          <a:prstGeom prst="rightBrace">
            <a:avLst>
              <a:gd name="adj1" fmla="val 8333"/>
              <a:gd name="adj2" fmla="val 50029"/>
            </a:avLst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7236296" y="1082478"/>
            <a:ext cx="180542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70C0"/>
                </a:solidFill>
              </a:rPr>
              <a:t>   Трудовые </a:t>
            </a:r>
          </a:p>
          <a:p>
            <a:r>
              <a:rPr lang="ru-RU" b="1" i="1" dirty="0" smtClean="0">
                <a:solidFill>
                  <a:srgbClr val="0070C0"/>
                </a:solidFill>
              </a:rPr>
              <a:t>   действия</a:t>
            </a:r>
          </a:p>
          <a:p>
            <a:endParaRPr lang="ru-RU" b="1" i="1" dirty="0" smtClean="0">
              <a:solidFill>
                <a:srgbClr val="0070C0"/>
              </a:solidFill>
            </a:endParaRPr>
          </a:p>
          <a:p>
            <a:endParaRPr lang="ru-RU" b="1" i="1" dirty="0" smtClean="0">
              <a:solidFill>
                <a:srgbClr val="0070C0"/>
              </a:solidFill>
            </a:endParaRPr>
          </a:p>
          <a:p>
            <a:endParaRPr lang="ru-RU" b="1" i="1" dirty="0" smtClean="0">
              <a:solidFill>
                <a:srgbClr val="0070C0"/>
              </a:solidFill>
            </a:endParaRPr>
          </a:p>
          <a:p>
            <a:endParaRPr lang="ru-RU" b="1" i="1" dirty="0">
              <a:solidFill>
                <a:srgbClr val="0070C0"/>
              </a:solidFill>
            </a:endParaRPr>
          </a:p>
          <a:p>
            <a:r>
              <a:rPr lang="ru-RU" b="1" i="1" dirty="0" smtClean="0">
                <a:solidFill>
                  <a:srgbClr val="0070C0"/>
                </a:solidFill>
              </a:rPr>
              <a:t>Необходимые </a:t>
            </a:r>
          </a:p>
          <a:p>
            <a:r>
              <a:rPr lang="ru-RU" b="1" i="1" dirty="0" smtClean="0">
                <a:solidFill>
                  <a:srgbClr val="0070C0"/>
                </a:solidFill>
              </a:rPr>
              <a:t>     умения </a:t>
            </a:r>
          </a:p>
          <a:p>
            <a:endParaRPr lang="ru-RU" b="1" i="1" dirty="0" smtClean="0">
              <a:solidFill>
                <a:srgbClr val="0070C0"/>
              </a:solidFill>
            </a:endParaRPr>
          </a:p>
          <a:p>
            <a:endParaRPr lang="ru-RU" b="1" i="1" dirty="0" smtClean="0">
              <a:solidFill>
                <a:srgbClr val="0070C0"/>
              </a:solidFill>
            </a:endParaRPr>
          </a:p>
          <a:p>
            <a:endParaRPr lang="ru-RU" b="1" i="1" dirty="0" smtClean="0">
              <a:solidFill>
                <a:srgbClr val="0070C0"/>
              </a:solidFill>
            </a:endParaRPr>
          </a:p>
          <a:p>
            <a:endParaRPr lang="ru-RU" b="1" i="1" dirty="0">
              <a:solidFill>
                <a:srgbClr val="0070C0"/>
              </a:solidFill>
            </a:endParaRPr>
          </a:p>
          <a:p>
            <a:r>
              <a:rPr lang="ru-RU" b="1" i="1" dirty="0" smtClean="0">
                <a:solidFill>
                  <a:srgbClr val="0070C0"/>
                </a:solidFill>
              </a:rPr>
              <a:t>Необходимые</a:t>
            </a:r>
          </a:p>
          <a:p>
            <a:r>
              <a:rPr lang="ru-RU" b="1" i="1" dirty="0" smtClean="0">
                <a:solidFill>
                  <a:srgbClr val="0070C0"/>
                </a:solidFill>
              </a:rPr>
              <a:t>      знания </a:t>
            </a:r>
          </a:p>
          <a:p>
            <a:endParaRPr lang="ru-RU" b="1" i="1" dirty="0" smtClean="0">
              <a:solidFill>
                <a:srgbClr val="0070C0"/>
              </a:solidFill>
            </a:endParaRPr>
          </a:p>
          <a:p>
            <a:endParaRPr lang="ru-RU" b="1" i="1" dirty="0" smtClean="0">
              <a:solidFill>
                <a:srgbClr val="0070C0"/>
              </a:solidFill>
            </a:endParaRPr>
          </a:p>
          <a:p>
            <a:endParaRPr lang="ru-RU" b="1" i="1" dirty="0" smtClean="0">
              <a:solidFill>
                <a:srgbClr val="0070C0"/>
              </a:solidFill>
            </a:endParaRPr>
          </a:p>
          <a:p>
            <a:endParaRPr lang="ru-RU" b="1" i="1" dirty="0">
              <a:solidFill>
                <a:srgbClr val="0070C0"/>
              </a:solidFill>
            </a:endParaRPr>
          </a:p>
          <a:p>
            <a:r>
              <a:rPr lang="ru-RU" b="1" i="1" dirty="0">
                <a:solidFill>
                  <a:srgbClr val="0070C0"/>
                </a:solidFill>
              </a:rPr>
              <a:t>Д</a:t>
            </a:r>
            <a:r>
              <a:rPr lang="ru-RU" b="1" i="1" dirty="0" smtClean="0">
                <a:solidFill>
                  <a:srgbClr val="0070C0"/>
                </a:solidFill>
              </a:rPr>
              <a:t>ругие </a:t>
            </a:r>
            <a:r>
              <a:rPr lang="ru-RU" b="1" i="1" dirty="0" err="1" smtClean="0">
                <a:solidFill>
                  <a:srgbClr val="0070C0"/>
                </a:solidFill>
              </a:rPr>
              <a:t>хара-ктеристики</a:t>
            </a:r>
            <a:endParaRPr lang="ru-RU" b="1" i="1" dirty="0">
              <a:solidFill>
                <a:srgbClr val="0070C0"/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3293626" y="1628800"/>
            <a:ext cx="914400" cy="111365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2843808" y="3645024"/>
            <a:ext cx="1364218" cy="18002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2843808" y="4221088"/>
            <a:ext cx="1401688" cy="122413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2843808" y="5445224"/>
            <a:ext cx="1364218" cy="14401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2843808" y="5013176"/>
            <a:ext cx="1364218" cy="43204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3293626" y="2742456"/>
            <a:ext cx="95187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2843808" y="5445224"/>
            <a:ext cx="1364218" cy="64807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3293626" y="2185628"/>
            <a:ext cx="914400" cy="55682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Текст 1"/>
          <p:cNvSpPr txBox="1">
            <a:spLocks/>
          </p:cNvSpPr>
          <p:nvPr/>
        </p:nvSpPr>
        <p:spPr>
          <a:xfrm>
            <a:off x="619944" y="773088"/>
            <a:ext cx="3346704" cy="639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tabLst/>
              <a:defRPr/>
            </a:pPr>
            <a:r>
              <a:rPr kumimoji="0" lang="ru-RU" sz="2200" b="1" i="0" u="sng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Обобщенные трудовые функции:</a:t>
            </a:r>
            <a:endParaRPr kumimoji="0" lang="ru-RU" sz="2200" b="1" i="0" u="sng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Текст 3"/>
          <p:cNvSpPr txBox="1">
            <a:spLocks/>
          </p:cNvSpPr>
          <p:nvPr/>
        </p:nvSpPr>
        <p:spPr>
          <a:xfrm>
            <a:off x="4004320" y="701080"/>
            <a:ext cx="3346704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tabLst/>
              <a:defRPr/>
            </a:pPr>
            <a:r>
              <a:rPr kumimoji="0" lang="ru-RU" sz="2200" b="1" i="0" u="sng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Трудовые функции:</a:t>
            </a:r>
            <a:endParaRPr kumimoji="0" lang="ru-RU" sz="2200" b="1" i="0" u="sng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092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179513" y="908720"/>
            <a:ext cx="2880319" cy="482453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200" u="sng" dirty="0">
                <a:solidFill>
                  <a:srgbClr val="002060"/>
                </a:solidFill>
              </a:rPr>
              <a:t>Социальные ресурсы </a:t>
            </a:r>
            <a:r>
              <a:rPr lang="ru-RU" sz="2200" dirty="0"/>
              <a:t>определяются как </a:t>
            </a:r>
            <a:r>
              <a:rPr lang="ru-RU" sz="2200" u="sng" dirty="0">
                <a:solidFill>
                  <a:srgbClr val="002060"/>
                </a:solidFill>
              </a:rPr>
              <a:t>запасы творческой энергии</a:t>
            </a:r>
            <a:r>
              <a:rPr lang="ru-RU" sz="2200" u="sng" dirty="0"/>
              <a:t> </a:t>
            </a:r>
            <a:r>
              <a:rPr lang="ru-RU" sz="2200" dirty="0"/>
              <a:t>личности, социальной организации и общества в целом — </a:t>
            </a:r>
            <a:r>
              <a:rPr lang="ru-RU" sz="2200" b="1" u="sng" dirty="0">
                <a:solidFill>
                  <a:srgbClr val="FF0000"/>
                </a:solidFill>
              </a:rPr>
              <a:t>содружества</a:t>
            </a:r>
            <a:r>
              <a:rPr lang="ru-RU" sz="2200" b="1" u="sng" dirty="0">
                <a:solidFill>
                  <a:srgbClr val="002060"/>
                </a:solidFill>
              </a:rPr>
              <a:t> людей, организаций, институтов, социальных групп</a:t>
            </a:r>
            <a:r>
              <a:rPr lang="ru-RU" sz="2200" b="1" dirty="0"/>
              <a:t>.</a:t>
            </a:r>
          </a:p>
          <a:p>
            <a:pPr marL="45720" indent="0">
              <a:buNone/>
            </a:pP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0" y="116632"/>
            <a:ext cx="9144000" cy="792088"/>
          </a:xfrm>
        </p:spPr>
        <p:txBody>
          <a:bodyPr/>
          <a:lstStyle/>
          <a:p>
            <a:r>
              <a:rPr lang="ru-RU" sz="2000" dirty="0" smtClean="0">
                <a:solidFill>
                  <a:schemeClr val="tx1"/>
                </a:solidFill>
              </a:rPr>
              <a:t>Август-2013.</a:t>
            </a:r>
            <a:r>
              <a:rPr lang="ru-RU" dirty="0" smtClean="0">
                <a:solidFill>
                  <a:srgbClr val="FF0000"/>
                </a:solidFill>
              </a:rPr>
              <a:t>      Социальные </a:t>
            </a:r>
            <a:r>
              <a:rPr lang="ru-RU" dirty="0">
                <a:solidFill>
                  <a:srgbClr val="FF0000"/>
                </a:solidFill>
              </a:rPr>
              <a:t>ресурсы образования: сотрудничество, ответственность, </a:t>
            </a:r>
            <a:r>
              <a:rPr lang="ru-RU" dirty="0" smtClean="0">
                <a:solidFill>
                  <a:srgbClr val="FF0000"/>
                </a:solidFill>
              </a:rPr>
              <a:t>компетентность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5580112" y="908720"/>
            <a:ext cx="3456384" cy="4824536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u="sng" dirty="0" smtClean="0"/>
              <a:t>Особенности социальных ресурсов:</a:t>
            </a:r>
          </a:p>
          <a:p>
            <a:pPr marL="4572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- Социальные ресурсы</a:t>
            </a:r>
            <a:r>
              <a:rPr lang="ru-RU" dirty="0">
                <a:solidFill>
                  <a:srgbClr val="002060"/>
                </a:solidFill>
              </a:rPr>
              <a:t>  </a:t>
            </a:r>
            <a:r>
              <a:rPr lang="ru-RU" b="1" dirty="0">
                <a:solidFill>
                  <a:srgbClr val="002060"/>
                </a:solidFill>
              </a:rPr>
              <a:t>практически </a:t>
            </a:r>
            <a:r>
              <a:rPr lang="ru-RU" b="1" dirty="0" smtClean="0">
                <a:solidFill>
                  <a:srgbClr val="002060"/>
                </a:solidFill>
              </a:rPr>
              <a:t>неисчерпаемы</a:t>
            </a:r>
            <a:r>
              <a:rPr lang="ru-RU" dirty="0" smtClean="0"/>
              <a:t>, </a:t>
            </a:r>
          </a:p>
          <a:p>
            <a:pPr marL="4572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- это </a:t>
            </a:r>
            <a:r>
              <a:rPr lang="ru-RU" b="1" dirty="0">
                <a:solidFill>
                  <a:srgbClr val="002060"/>
                </a:solidFill>
              </a:rPr>
              <a:t>целиком возобновляемые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ресурсы</a:t>
            </a:r>
            <a:r>
              <a:rPr lang="ru-RU" dirty="0" smtClean="0"/>
              <a:t>, </a:t>
            </a:r>
          </a:p>
          <a:p>
            <a:pPr marL="45720" indent="0">
              <a:buNone/>
            </a:pPr>
            <a:r>
              <a:rPr lang="ru-RU" dirty="0" smtClean="0"/>
              <a:t>- социальные </a:t>
            </a:r>
            <a:r>
              <a:rPr lang="ru-RU" dirty="0"/>
              <a:t>ресурсы </a:t>
            </a:r>
            <a:r>
              <a:rPr lang="ru-RU" b="1" dirty="0">
                <a:solidFill>
                  <a:srgbClr val="002060"/>
                </a:solidFill>
              </a:rPr>
              <a:t>начинают деградировать и обесцениваться в результате своей </a:t>
            </a:r>
            <a:r>
              <a:rPr lang="ru-RU" b="1" dirty="0" smtClean="0">
                <a:solidFill>
                  <a:srgbClr val="002060"/>
                </a:solidFill>
              </a:rPr>
              <a:t>невостребованности</a:t>
            </a:r>
            <a:r>
              <a:rPr lang="ru-RU" dirty="0" smtClean="0"/>
              <a:t>,</a:t>
            </a:r>
          </a:p>
          <a:p>
            <a:pPr>
              <a:buFontTx/>
              <a:buChar char="-"/>
            </a:pPr>
            <a:r>
              <a:rPr lang="ru-RU" dirty="0" smtClean="0"/>
              <a:t>они </a:t>
            </a:r>
            <a:r>
              <a:rPr lang="ru-RU" b="1" dirty="0">
                <a:solidFill>
                  <a:srgbClr val="002060"/>
                </a:solidFill>
              </a:rPr>
              <a:t>обладают не только большим многообразием, </a:t>
            </a:r>
            <a:endParaRPr lang="ru-RU" b="1" dirty="0" smtClean="0">
              <a:solidFill>
                <a:srgbClr val="002060"/>
              </a:solidFill>
            </a:endParaRPr>
          </a:p>
          <a:p>
            <a:pPr marL="4572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но </a:t>
            </a:r>
            <a:r>
              <a:rPr lang="ru-RU" b="1" dirty="0">
                <a:solidFill>
                  <a:srgbClr val="002060"/>
                </a:solidFill>
              </a:rPr>
              <a:t>и взаимозаменяемостью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5661248"/>
            <a:ext cx="9144000" cy="1080120"/>
          </a:xfrm>
        </p:spPr>
        <p:txBody>
          <a:bodyPr/>
          <a:lstStyle/>
          <a:p>
            <a:pPr marL="0" indent="0" algn="ctr">
              <a:buNone/>
            </a:pPr>
            <a:r>
              <a:rPr lang="ru-RU" sz="1600" u="sng" dirty="0" smtClean="0">
                <a:solidFill>
                  <a:schemeClr val="tx1"/>
                </a:solidFill>
                <a:effectLst/>
              </a:rPr>
              <a:t>Управление</a:t>
            </a:r>
            <a:r>
              <a:rPr lang="ru-RU" sz="16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1600" dirty="0">
                <a:solidFill>
                  <a:schemeClr val="tx1"/>
                </a:solidFill>
                <a:effectLst/>
              </a:rPr>
              <a:t>социальными ресурсами включает в себя деятельность по их </a:t>
            </a:r>
            <a:r>
              <a:rPr lang="ru-RU" sz="1600" u="sng" dirty="0">
                <a:solidFill>
                  <a:schemeClr val="tx1"/>
                </a:solidFill>
                <a:effectLst/>
              </a:rPr>
              <a:t>выявлению и оценке, </a:t>
            </a:r>
            <a:r>
              <a:rPr lang="ru-RU" sz="1600" u="sng" dirty="0" smtClean="0">
                <a:solidFill>
                  <a:schemeClr val="tx1"/>
                </a:solidFill>
                <a:effectLst/>
              </a:rPr>
              <a:t>формированию</a:t>
            </a:r>
            <a:r>
              <a:rPr lang="ru-RU" sz="1600" u="sng" dirty="0">
                <a:solidFill>
                  <a:schemeClr val="tx1"/>
                </a:solidFill>
                <a:effectLst/>
              </a:rPr>
              <a:t>,</a:t>
            </a:r>
            <a:r>
              <a:rPr lang="ru-RU" sz="1600" u="sng" dirty="0" smtClean="0">
                <a:solidFill>
                  <a:schemeClr val="tx1"/>
                </a:solidFill>
                <a:effectLst/>
              </a:rPr>
              <a:t> распределению</a:t>
            </a:r>
            <a:r>
              <a:rPr lang="ru-RU" sz="1600" u="sng" dirty="0">
                <a:solidFill>
                  <a:schemeClr val="tx1"/>
                </a:solidFill>
                <a:effectLst/>
              </a:rPr>
              <a:t>,  </a:t>
            </a:r>
            <a:r>
              <a:rPr lang="ru-RU" sz="1600" u="sng" dirty="0" smtClean="0">
                <a:solidFill>
                  <a:schemeClr val="tx1"/>
                </a:solidFill>
                <a:effectLst/>
              </a:rPr>
              <a:t> развитию</a:t>
            </a:r>
            <a:r>
              <a:rPr lang="ru-RU" sz="1600" u="sng" dirty="0">
                <a:solidFill>
                  <a:schemeClr val="tx1"/>
                </a:solidFill>
                <a:effectLst/>
              </a:rPr>
              <a:t>,  обновлению и сбережению</a:t>
            </a:r>
            <a:r>
              <a:rPr lang="ru-RU" sz="1600" dirty="0" smtClean="0">
                <a:solidFill>
                  <a:schemeClr val="tx1"/>
                </a:solidFill>
                <a:effectLst/>
              </a:rPr>
              <a:t>. </a:t>
            </a:r>
            <a:r>
              <a:rPr lang="ru-RU" sz="1600" dirty="0" smtClean="0">
                <a:effectLst/>
              </a:rPr>
              <a:t/>
            </a:r>
            <a:br>
              <a:rPr lang="ru-RU" sz="1600" dirty="0" smtClean="0">
                <a:effectLst/>
              </a:rPr>
            </a:br>
            <a:r>
              <a:rPr lang="ru-RU" sz="1600" dirty="0" smtClean="0">
                <a:solidFill>
                  <a:srgbClr val="FF0000"/>
                </a:solidFill>
                <a:effectLst/>
              </a:rPr>
              <a:t>Цель </a:t>
            </a:r>
            <a:r>
              <a:rPr lang="ru-RU" sz="1600" dirty="0">
                <a:solidFill>
                  <a:schemeClr val="tx1"/>
                </a:solidFill>
                <a:effectLst/>
              </a:rPr>
              <a:t>управления социальными ресурсами - </a:t>
            </a:r>
            <a:r>
              <a:rPr lang="ru-RU" sz="1600" dirty="0">
                <a:solidFill>
                  <a:srgbClr val="FF0000"/>
                </a:solidFill>
                <a:effectLst/>
              </a:rPr>
              <a:t>построение социального пространства развития и реализации потенциала</a:t>
            </a:r>
            <a:r>
              <a:rPr lang="ru-RU" sz="1600" dirty="0" smtClean="0">
                <a:solidFill>
                  <a:srgbClr val="FF0000"/>
                </a:solidFill>
                <a:effectLst/>
              </a:rPr>
              <a:t>.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9" name="Текст 6"/>
          <p:cNvSpPr>
            <a:spLocks noGrp="1"/>
          </p:cNvSpPr>
          <p:nvPr>
            <p:ph type="body" sz="quarter" idx="3"/>
          </p:nvPr>
        </p:nvSpPr>
        <p:spPr>
          <a:xfrm>
            <a:off x="2771800" y="908720"/>
            <a:ext cx="2880320" cy="4464496"/>
          </a:xfrm>
        </p:spPr>
        <p:txBody>
          <a:bodyPr/>
          <a:lstStyle/>
          <a:p>
            <a:endParaRPr lang="ru-RU" sz="1800" dirty="0" smtClean="0">
              <a:solidFill>
                <a:srgbClr val="FF0000"/>
              </a:solidFill>
            </a:endParaRPr>
          </a:p>
          <a:p>
            <a:endParaRPr lang="ru-RU" sz="1800" dirty="0">
              <a:solidFill>
                <a:srgbClr val="FF0000"/>
              </a:solidFill>
            </a:endParaRPr>
          </a:p>
          <a:p>
            <a:endParaRPr lang="ru-RU" sz="1800" dirty="0" smtClean="0">
              <a:solidFill>
                <a:srgbClr val="FF0000"/>
              </a:solidFill>
            </a:endParaRPr>
          </a:p>
          <a:p>
            <a:endParaRPr lang="ru-RU" sz="1800" dirty="0">
              <a:solidFill>
                <a:srgbClr val="FF0000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Социальные </a:t>
            </a:r>
            <a:r>
              <a:rPr lang="ru-RU" sz="1600" dirty="0">
                <a:solidFill>
                  <a:schemeClr val="tx1"/>
                </a:solidFill>
              </a:rPr>
              <a:t>институты развития образования</a:t>
            </a:r>
          </a:p>
          <a:p>
            <a:endParaRPr lang="ru-RU" sz="1800" dirty="0" smtClean="0">
              <a:solidFill>
                <a:srgbClr val="FF0000"/>
              </a:solidFill>
            </a:endParaRPr>
          </a:p>
          <a:p>
            <a:endParaRPr lang="ru-RU" sz="1800" dirty="0" smtClean="0">
              <a:solidFill>
                <a:srgbClr val="FF0000"/>
              </a:solidFill>
            </a:endParaRPr>
          </a:p>
          <a:p>
            <a:r>
              <a:rPr lang="ru-RU" sz="1800" dirty="0" smtClean="0">
                <a:solidFill>
                  <a:srgbClr val="FF0000"/>
                </a:solidFill>
              </a:rPr>
              <a:t>Дошкольное образование</a:t>
            </a:r>
          </a:p>
          <a:p>
            <a:r>
              <a:rPr lang="ru-RU" sz="1800" dirty="0">
                <a:solidFill>
                  <a:srgbClr val="FF0000"/>
                </a:solidFill>
              </a:rPr>
              <a:t>Общее образование </a:t>
            </a:r>
          </a:p>
          <a:p>
            <a:r>
              <a:rPr lang="ru-RU" sz="1800" dirty="0" smtClean="0">
                <a:solidFill>
                  <a:srgbClr val="FF0000"/>
                </a:solidFill>
              </a:rPr>
              <a:t>Дополнительное образование</a:t>
            </a:r>
          </a:p>
          <a:p>
            <a:r>
              <a:rPr lang="ru-RU" sz="1800" dirty="0" smtClean="0">
                <a:solidFill>
                  <a:srgbClr val="FF0000"/>
                </a:solidFill>
              </a:rPr>
              <a:t>Профессиональное образование</a:t>
            </a:r>
            <a:endParaRPr lang="ru-RU" sz="1800" dirty="0">
              <a:solidFill>
                <a:srgbClr val="FF0000"/>
              </a:solidFill>
            </a:endParaRPr>
          </a:p>
          <a:p>
            <a:r>
              <a:rPr lang="ru-RU" sz="1800" dirty="0">
                <a:solidFill>
                  <a:srgbClr val="FF0000"/>
                </a:solidFill>
              </a:rPr>
              <a:t>Семья</a:t>
            </a:r>
          </a:p>
          <a:p>
            <a:r>
              <a:rPr lang="ru-RU" sz="1800" dirty="0" smtClean="0">
                <a:solidFill>
                  <a:srgbClr val="FF0000"/>
                </a:solidFill>
              </a:rPr>
              <a:t>Родители</a:t>
            </a:r>
            <a:endParaRPr lang="ru-RU" sz="1800" dirty="0">
              <a:solidFill>
                <a:srgbClr val="FF0000"/>
              </a:solidFill>
            </a:endParaRPr>
          </a:p>
        </p:txBody>
      </p:sp>
      <p:sp>
        <p:nvSpPr>
          <p:cNvPr id="23" name="Стрелка вниз 22"/>
          <p:cNvSpPr/>
          <p:nvPr/>
        </p:nvSpPr>
        <p:spPr>
          <a:xfrm>
            <a:off x="4040833" y="1700808"/>
            <a:ext cx="3863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0576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0" y="1052736"/>
            <a:ext cx="4104456" cy="432048"/>
          </a:xfrm>
        </p:spPr>
        <p:txBody>
          <a:bodyPr/>
          <a:lstStyle/>
          <a:p>
            <a:r>
              <a:rPr lang="ru-RU" i="1" u="sng" dirty="0" smtClean="0">
                <a:solidFill>
                  <a:srgbClr val="002060"/>
                </a:solidFill>
              </a:rPr>
              <a:t>Совместность: с кем?</a:t>
            </a:r>
            <a:endParaRPr lang="ru-RU" i="1" u="sng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0" y="1412776"/>
            <a:ext cx="4492944" cy="5445224"/>
          </a:xfrm>
        </p:spPr>
        <p:txBody>
          <a:bodyPr>
            <a:normAutofit fontScale="92500" lnSpcReduction="10000"/>
          </a:bodyPr>
          <a:lstStyle/>
          <a:p>
            <a:r>
              <a:rPr lang="ru-RU" sz="1900" b="1" dirty="0" smtClean="0">
                <a:solidFill>
                  <a:schemeClr val="tx1"/>
                </a:solidFill>
              </a:rPr>
              <a:t>Взаимодействие «педагог-педагог», «педагог-психолог», «педагог-родитель», «педагог-семья» </a:t>
            </a:r>
          </a:p>
          <a:p>
            <a:r>
              <a:rPr lang="ru-RU" sz="1900" b="1" dirty="0" smtClean="0">
                <a:solidFill>
                  <a:schemeClr val="tx1"/>
                </a:solidFill>
              </a:rPr>
              <a:t>Взаимодействие с ОУ дошкольного, общего, </a:t>
            </a:r>
            <a:r>
              <a:rPr lang="ru-RU" sz="1900" b="1" dirty="0" err="1" smtClean="0">
                <a:solidFill>
                  <a:schemeClr val="tx1"/>
                </a:solidFill>
              </a:rPr>
              <a:t>проф.образования</a:t>
            </a:r>
            <a:endParaRPr lang="ru-RU" sz="1900" b="1" dirty="0" smtClean="0">
              <a:solidFill>
                <a:schemeClr val="tx1"/>
              </a:solidFill>
            </a:endParaRPr>
          </a:p>
          <a:p>
            <a:r>
              <a:rPr lang="ru-RU" sz="1900" b="1" dirty="0" smtClean="0">
                <a:solidFill>
                  <a:schemeClr val="tx1"/>
                </a:solidFill>
              </a:rPr>
              <a:t>Взаимодействие с организациями производственной сферы</a:t>
            </a:r>
          </a:p>
          <a:p>
            <a:r>
              <a:rPr lang="ru-RU" sz="1900" b="1" dirty="0" smtClean="0">
                <a:solidFill>
                  <a:schemeClr val="tx1"/>
                </a:solidFill>
              </a:rPr>
              <a:t>Сетевые формы взаимодействий «педагог-профессиональное сообщество»</a:t>
            </a:r>
          </a:p>
          <a:p>
            <a:endParaRPr lang="ru-RU" sz="1100" b="1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        </a:t>
            </a:r>
            <a:r>
              <a:rPr lang="ru-RU" b="1" u="sng" dirty="0" smtClean="0">
                <a:solidFill>
                  <a:schemeClr val="tx1"/>
                </a:solidFill>
              </a:rPr>
              <a:t>ФОРМЫ ВЗАИМОДЕЙСТВИЯ:</a:t>
            </a:r>
          </a:p>
          <a:p>
            <a:pPr marL="4572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   </a:t>
            </a:r>
            <a:r>
              <a:rPr lang="ru-RU" sz="1900" b="1" dirty="0" smtClean="0">
                <a:solidFill>
                  <a:srgbClr val="002060"/>
                </a:solidFill>
              </a:rPr>
              <a:t>- реальные </a:t>
            </a:r>
            <a:r>
              <a:rPr lang="ru-RU" sz="1900" b="1" dirty="0">
                <a:solidFill>
                  <a:srgbClr val="002060"/>
                </a:solidFill>
              </a:rPr>
              <a:t>и виртуальные</a:t>
            </a:r>
          </a:p>
          <a:p>
            <a:pPr marL="45720" indent="0">
              <a:buNone/>
            </a:pPr>
            <a:r>
              <a:rPr lang="ru-RU" sz="1900" b="1" dirty="0" smtClean="0">
                <a:solidFill>
                  <a:srgbClr val="002060"/>
                </a:solidFill>
              </a:rPr>
              <a:t>   - горизонтальные </a:t>
            </a:r>
            <a:r>
              <a:rPr lang="ru-RU" sz="1900" b="1" dirty="0">
                <a:solidFill>
                  <a:srgbClr val="002060"/>
                </a:solidFill>
              </a:rPr>
              <a:t>и вертикальные</a:t>
            </a:r>
          </a:p>
          <a:p>
            <a:pPr marL="45720" indent="0">
              <a:buNone/>
            </a:pPr>
            <a:r>
              <a:rPr lang="ru-RU" sz="1900" b="1" dirty="0" smtClean="0">
                <a:solidFill>
                  <a:srgbClr val="002060"/>
                </a:solidFill>
              </a:rPr>
              <a:t>   - локальные </a:t>
            </a:r>
            <a:r>
              <a:rPr lang="ru-RU" sz="1900" b="1" dirty="0">
                <a:solidFill>
                  <a:srgbClr val="002060"/>
                </a:solidFill>
              </a:rPr>
              <a:t>и сетевые</a:t>
            </a:r>
          </a:p>
          <a:p>
            <a:pPr marL="45720" indent="0">
              <a:buNone/>
            </a:pPr>
            <a:r>
              <a:rPr lang="ru-RU" sz="1900" b="1" dirty="0" smtClean="0">
                <a:solidFill>
                  <a:srgbClr val="002060"/>
                </a:solidFill>
              </a:rPr>
              <a:t>   - формальные </a:t>
            </a:r>
            <a:r>
              <a:rPr lang="ru-RU" sz="1900" b="1" dirty="0">
                <a:solidFill>
                  <a:srgbClr val="002060"/>
                </a:solidFill>
              </a:rPr>
              <a:t>и неформальные</a:t>
            </a:r>
          </a:p>
          <a:p>
            <a:pPr marL="45720" indent="0">
              <a:buNone/>
            </a:pPr>
            <a:r>
              <a:rPr lang="ru-RU" sz="1900" b="1" dirty="0" smtClean="0">
                <a:solidFill>
                  <a:srgbClr val="002060"/>
                </a:solidFill>
              </a:rPr>
              <a:t>   - предметные </a:t>
            </a:r>
            <a:r>
              <a:rPr lang="ru-RU" sz="1900" b="1" dirty="0">
                <a:solidFill>
                  <a:srgbClr val="002060"/>
                </a:solidFill>
              </a:rPr>
              <a:t>и </a:t>
            </a:r>
            <a:r>
              <a:rPr lang="ru-RU" sz="1900" b="1" dirty="0" err="1" smtClean="0">
                <a:solidFill>
                  <a:srgbClr val="002060"/>
                </a:solidFill>
              </a:rPr>
              <a:t>межпредметные</a:t>
            </a:r>
            <a:r>
              <a:rPr lang="ru-RU" sz="1900" b="1" dirty="0" smtClean="0">
                <a:solidFill>
                  <a:srgbClr val="002060"/>
                </a:solidFill>
              </a:rPr>
              <a:t> …</a:t>
            </a:r>
            <a:endParaRPr lang="ru-RU" sz="1900" b="1" dirty="0">
              <a:solidFill>
                <a:srgbClr val="002060"/>
              </a:solidFill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4632956" y="1124744"/>
            <a:ext cx="3888432" cy="432048"/>
          </a:xfrm>
        </p:spPr>
        <p:txBody>
          <a:bodyPr/>
          <a:lstStyle/>
          <a:p>
            <a:r>
              <a:rPr lang="ru-RU" i="1" u="sng" dirty="0" smtClean="0">
                <a:solidFill>
                  <a:srgbClr val="002060"/>
                </a:solidFill>
              </a:rPr>
              <a:t>Совместность: зачем?</a:t>
            </a:r>
            <a:endParaRPr lang="ru-RU" i="1" u="sng" dirty="0">
              <a:solidFill>
                <a:srgbClr val="00206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4"/>
          </p:nvPr>
        </p:nvSpPr>
        <p:spPr>
          <a:xfrm>
            <a:off x="4358571" y="1484784"/>
            <a:ext cx="4725993" cy="3096344"/>
          </a:xfrm>
        </p:spPr>
        <p:txBody>
          <a:bodyPr>
            <a:normAutofit/>
          </a:bodyPr>
          <a:lstStyle/>
          <a:p>
            <a:r>
              <a:rPr lang="ru-RU" b="1" dirty="0" smtClean="0"/>
              <a:t>Интеграция социальных ресурсов в интересах развития ребенка</a:t>
            </a:r>
          </a:p>
          <a:p>
            <a:r>
              <a:rPr lang="ru-RU" b="1" dirty="0" smtClean="0"/>
              <a:t>Преодоление ограничений собственной ресурсной базы</a:t>
            </a:r>
          </a:p>
          <a:p>
            <a:r>
              <a:rPr lang="ru-RU" b="1" dirty="0" smtClean="0"/>
              <a:t>Расширение образовательного пространства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Профессиональное развитие педагога </a:t>
            </a:r>
            <a:endParaRPr lang="ru-RU" b="1" dirty="0">
              <a:solidFill>
                <a:srgbClr val="FF0000"/>
              </a:solidFill>
            </a:endParaRPr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786058" y="0"/>
            <a:ext cx="5400600" cy="809709"/>
          </a:xfrm>
        </p:spPr>
        <p:txBody>
          <a:bodyPr/>
          <a:lstStyle/>
          <a:p>
            <a:pPr marL="0" indent="0">
              <a:buNone/>
            </a:pPr>
            <a:r>
              <a:rPr lang="ru-RU" sz="1600" u="sng" dirty="0">
                <a:solidFill>
                  <a:srgbClr val="002060"/>
                </a:solidFill>
                <a:effectLst/>
              </a:rPr>
              <a:t>Организационно-методическая </a:t>
            </a:r>
            <a:r>
              <a:rPr lang="ru-RU" sz="1600" u="sng" dirty="0" smtClean="0">
                <a:solidFill>
                  <a:srgbClr val="002060"/>
                </a:solidFill>
                <a:effectLst/>
              </a:rPr>
              <a:t>деятельность</a:t>
            </a:r>
            <a:r>
              <a:rPr lang="ru-RU" sz="1600" dirty="0" smtClean="0">
                <a:solidFill>
                  <a:srgbClr val="002060"/>
                </a:solidFill>
                <a:effectLst/>
              </a:rPr>
              <a:t> </a:t>
            </a:r>
            <a:r>
              <a:rPr lang="ru-RU" sz="1600" dirty="0" smtClean="0">
                <a:solidFill>
                  <a:srgbClr val="FF0000"/>
                </a:solidFill>
                <a:effectLst/>
              </a:rPr>
              <a:t/>
            </a:r>
            <a:br>
              <a:rPr lang="ru-RU" sz="1600" dirty="0" smtClean="0">
                <a:solidFill>
                  <a:srgbClr val="FF0000"/>
                </a:solidFill>
                <a:effectLst/>
              </a:rPr>
            </a:br>
            <a:r>
              <a:rPr lang="ru-RU" sz="1600" dirty="0" smtClean="0">
                <a:solidFill>
                  <a:schemeClr val="tx1"/>
                </a:solidFill>
                <a:effectLst/>
              </a:rPr>
              <a:t>по подготовке к реализации содержания </a:t>
            </a:r>
            <a:br>
              <a:rPr lang="ru-RU" sz="1600" dirty="0" smtClean="0">
                <a:solidFill>
                  <a:schemeClr val="tx1"/>
                </a:solidFill>
                <a:effectLst/>
              </a:rPr>
            </a:br>
            <a:r>
              <a:rPr lang="ru-RU" sz="1600" dirty="0" smtClean="0">
                <a:solidFill>
                  <a:schemeClr val="tx1"/>
                </a:solidFill>
                <a:effectLst/>
              </a:rPr>
              <a:t>профессионального стандарта «Педагог»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7" name="Текст 3"/>
          <p:cNvSpPr txBox="1">
            <a:spLocks/>
          </p:cNvSpPr>
          <p:nvPr/>
        </p:nvSpPr>
        <p:spPr>
          <a:xfrm>
            <a:off x="4363362" y="4080447"/>
            <a:ext cx="4721204" cy="4906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  <a:p>
            <a:r>
              <a:rPr lang="ru-RU" i="1" u="sng" dirty="0" smtClean="0">
                <a:solidFill>
                  <a:srgbClr val="002060"/>
                </a:solidFill>
              </a:rPr>
              <a:t>Совместность: результат?</a:t>
            </a:r>
            <a:endParaRPr lang="ru-RU" i="1" u="sng" dirty="0">
              <a:solidFill>
                <a:srgbClr val="002060"/>
              </a:solidFill>
            </a:endParaRPr>
          </a:p>
        </p:txBody>
      </p:sp>
      <p:sp>
        <p:nvSpPr>
          <p:cNvPr id="8" name="Объект 4"/>
          <p:cNvSpPr txBox="1">
            <a:spLocks/>
          </p:cNvSpPr>
          <p:nvPr/>
        </p:nvSpPr>
        <p:spPr>
          <a:xfrm>
            <a:off x="4609566" y="4571114"/>
            <a:ext cx="4474999" cy="2286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>
                <a:solidFill>
                  <a:schemeClr val="tx1"/>
                </a:solidFill>
              </a:rPr>
              <a:t>Формирование УУД и метапредметных умений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Профессиональное воспитание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Профильная подготовка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Индивидуальный образовательный маршрут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95536" y="47297"/>
            <a:ext cx="363753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err="1" smtClean="0">
                <a:solidFill>
                  <a:srgbClr val="FF0000"/>
                </a:solidFill>
              </a:rPr>
              <a:t>Полисубъектность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ru-RU" sz="2800" i="1" dirty="0" smtClean="0">
                <a:solidFill>
                  <a:srgbClr val="FF0000"/>
                </a:solidFill>
              </a:rPr>
              <a:t>     образования</a:t>
            </a:r>
            <a:endParaRPr lang="ru-RU" sz="2800" i="1" dirty="0">
              <a:solidFill>
                <a:srgbClr val="FF0000"/>
              </a:solidFill>
            </a:endParaRPr>
          </a:p>
        </p:txBody>
      </p:sp>
      <p:sp>
        <p:nvSpPr>
          <p:cNvPr id="11" name="Выгнутая влево стрелка 10"/>
          <p:cNvSpPr/>
          <p:nvPr/>
        </p:nvSpPr>
        <p:spPr>
          <a:xfrm>
            <a:off x="4293275" y="3592409"/>
            <a:ext cx="199669" cy="97607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711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64791" y="1268760"/>
            <a:ext cx="4104456" cy="432048"/>
          </a:xfrm>
        </p:spPr>
        <p:txBody>
          <a:bodyPr/>
          <a:lstStyle/>
          <a:p>
            <a:r>
              <a:rPr lang="ru-RU" i="1" u="sng" dirty="0" smtClean="0">
                <a:solidFill>
                  <a:srgbClr val="002060"/>
                </a:solidFill>
              </a:rPr>
              <a:t>Совместность: с кем?</a:t>
            </a:r>
            <a:endParaRPr lang="ru-RU" i="1" u="sng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0" y="1700808"/>
            <a:ext cx="4393110" cy="5157192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 - Взаимодействие </a:t>
            </a:r>
          </a:p>
          <a:p>
            <a:pPr marL="45720" indent="0"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       «педагог-ребенок» </a:t>
            </a:r>
          </a:p>
          <a:p>
            <a:pPr marL="45720" indent="0"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      «педагог-детский коллектив» </a:t>
            </a:r>
          </a:p>
          <a:p>
            <a:pPr marL="45720" indent="0">
              <a:buNone/>
            </a:pP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</a:rPr>
              <a:t>     «педагог-родитель»</a:t>
            </a:r>
          </a:p>
          <a:p>
            <a:pPr marL="45720" indent="0"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      «педагог-семья» </a:t>
            </a:r>
          </a:p>
          <a:p>
            <a:pPr marL="45720" indent="0">
              <a:buNone/>
            </a:pPr>
            <a:endParaRPr lang="ru-RU" sz="2000" b="1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sz="1900" b="1" dirty="0" smtClean="0">
                <a:solidFill>
                  <a:schemeClr val="tx1"/>
                </a:solidFill>
              </a:rPr>
              <a:t>- «</a:t>
            </a:r>
            <a:r>
              <a:rPr lang="ru-RU" sz="1900" b="1" dirty="0">
                <a:solidFill>
                  <a:schemeClr val="tx1"/>
                </a:solidFill>
              </a:rPr>
              <a:t>не с предметом к ребенку, </a:t>
            </a:r>
            <a:endParaRPr lang="ru-RU" sz="1900" b="1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ru-RU" sz="1900" b="1" dirty="0">
                <a:solidFill>
                  <a:schemeClr val="tx1"/>
                </a:solidFill>
              </a:rPr>
              <a:t> </a:t>
            </a:r>
            <a:r>
              <a:rPr lang="ru-RU" sz="1900" b="1" dirty="0" smtClean="0">
                <a:solidFill>
                  <a:schemeClr val="tx1"/>
                </a:solidFill>
              </a:rPr>
              <a:t>     а </a:t>
            </a:r>
            <a:r>
              <a:rPr lang="ru-RU" sz="1900" b="1" dirty="0">
                <a:solidFill>
                  <a:schemeClr val="tx1"/>
                </a:solidFill>
              </a:rPr>
              <a:t>с ребенком к предмету</a:t>
            </a:r>
            <a:r>
              <a:rPr lang="ru-RU" sz="1900" b="1" dirty="0" smtClean="0">
                <a:solidFill>
                  <a:schemeClr val="tx1"/>
                </a:solidFill>
              </a:rPr>
              <a:t>»</a:t>
            </a:r>
          </a:p>
          <a:p>
            <a:pPr marL="45720" indent="0">
              <a:buNone/>
            </a:pPr>
            <a:endParaRPr lang="ru-RU" sz="1200" b="1" dirty="0">
              <a:solidFill>
                <a:schemeClr val="tx1"/>
              </a:solidFill>
            </a:endParaRPr>
          </a:p>
          <a:p>
            <a:pPr algn="ctr"/>
            <a:r>
              <a:rPr lang="ru-RU" sz="2200" b="1" u="sng" dirty="0" smtClean="0">
                <a:solidFill>
                  <a:srgbClr val="FF0000"/>
                </a:solidFill>
              </a:rPr>
              <a:t>ЦЕЛИ:</a:t>
            </a:r>
          </a:p>
          <a:p>
            <a:pPr marL="4572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   </a:t>
            </a:r>
            <a:r>
              <a:rPr lang="ru-RU" sz="1900" b="1" dirty="0" smtClean="0">
                <a:solidFill>
                  <a:srgbClr val="002060"/>
                </a:solidFill>
              </a:rPr>
              <a:t>- обращение к опыту ребенка</a:t>
            </a:r>
          </a:p>
          <a:p>
            <a:pPr marL="45720" indent="0">
              <a:buNone/>
            </a:pPr>
            <a:r>
              <a:rPr lang="ru-RU" sz="1900" b="1" dirty="0" smtClean="0">
                <a:solidFill>
                  <a:srgbClr val="002060"/>
                </a:solidFill>
              </a:rPr>
              <a:t>   - интеграция предметного содержания</a:t>
            </a:r>
          </a:p>
          <a:p>
            <a:pPr marL="45720" indent="0">
              <a:buNone/>
            </a:pPr>
            <a:r>
              <a:rPr lang="ru-RU" sz="1900" b="1" dirty="0">
                <a:solidFill>
                  <a:srgbClr val="002060"/>
                </a:solidFill>
              </a:rPr>
              <a:t> </a:t>
            </a:r>
            <a:r>
              <a:rPr lang="ru-RU" sz="1900" b="1" dirty="0" smtClean="0">
                <a:solidFill>
                  <a:srgbClr val="002060"/>
                </a:solidFill>
              </a:rPr>
              <a:t>  - интеграция образовательных деятельностей</a:t>
            </a:r>
          </a:p>
          <a:p>
            <a:pPr marL="45720" indent="0">
              <a:buNone/>
            </a:pPr>
            <a:r>
              <a:rPr lang="ru-RU" sz="1900" b="1" dirty="0" smtClean="0">
                <a:solidFill>
                  <a:srgbClr val="002060"/>
                </a:solidFill>
              </a:rPr>
              <a:t>   - формирование проектных и исследовательских компетенций</a:t>
            </a:r>
            <a:endParaRPr lang="ru-RU" sz="1900" b="1" dirty="0">
              <a:solidFill>
                <a:srgbClr val="002060"/>
              </a:solidFill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4716016" y="1124744"/>
            <a:ext cx="3888432" cy="432048"/>
          </a:xfrm>
        </p:spPr>
        <p:txBody>
          <a:bodyPr/>
          <a:lstStyle/>
          <a:p>
            <a:r>
              <a:rPr lang="ru-RU" i="1" u="sng" dirty="0" smtClean="0">
                <a:solidFill>
                  <a:srgbClr val="002060"/>
                </a:solidFill>
              </a:rPr>
              <a:t>Совместность: зачем?</a:t>
            </a:r>
            <a:endParaRPr lang="ru-RU" i="1" u="sng" dirty="0">
              <a:solidFill>
                <a:srgbClr val="00206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4"/>
          </p:nvPr>
        </p:nvSpPr>
        <p:spPr>
          <a:xfrm>
            <a:off x="4358572" y="1484784"/>
            <a:ext cx="4608512" cy="3096344"/>
          </a:xfrm>
        </p:spPr>
        <p:txBody>
          <a:bodyPr>
            <a:normAutofit/>
          </a:bodyPr>
          <a:lstStyle/>
          <a:p>
            <a:r>
              <a:rPr lang="ru-RU" b="1" dirty="0" smtClean="0"/>
              <a:t>Со-</a:t>
            </a:r>
            <a:r>
              <a:rPr lang="ru-RU" b="1" dirty="0" err="1" smtClean="0"/>
              <a:t>бытийность</a:t>
            </a:r>
            <a:r>
              <a:rPr lang="ru-RU" b="1" dirty="0" smtClean="0"/>
              <a:t> образования</a:t>
            </a:r>
          </a:p>
          <a:p>
            <a:r>
              <a:rPr lang="ru-RU" b="1" dirty="0" smtClean="0"/>
              <a:t>Активные формы обучения и воспитания</a:t>
            </a:r>
          </a:p>
          <a:p>
            <a:r>
              <a:rPr lang="ru-RU" b="1" dirty="0" smtClean="0"/>
              <a:t>Психологически безопасная и комфортная образовательная среда</a:t>
            </a:r>
          </a:p>
          <a:p>
            <a:r>
              <a:rPr lang="ru-RU" b="1" dirty="0">
                <a:solidFill>
                  <a:srgbClr val="FF0000"/>
                </a:solidFill>
              </a:rPr>
              <a:t>Реализация (воплощение) воспитательных возможностей при решении образовательных задач</a:t>
            </a:r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786058" y="0"/>
            <a:ext cx="5400600" cy="809709"/>
          </a:xfrm>
        </p:spPr>
        <p:txBody>
          <a:bodyPr/>
          <a:lstStyle/>
          <a:p>
            <a:pPr marL="0" indent="0">
              <a:buNone/>
            </a:pPr>
            <a:r>
              <a:rPr lang="ru-RU" sz="1600" u="sng" dirty="0">
                <a:solidFill>
                  <a:srgbClr val="002060"/>
                </a:solidFill>
                <a:effectLst/>
              </a:rPr>
              <a:t>Организационно-методическая </a:t>
            </a:r>
            <a:r>
              <a:rPr lang="ru-RU" sz="1600" u="sng" dirty="0" smtClean="0">
                <a:solidFill>
                  <a:srgbClr val="002060"/>
                </a:solidFill>
                <a:effectLst/>
              </a:rPr>
              <a:t>деятельность</a:t>
            </a:r>
            <a:r>
              <a:rPr lang="ru-RU" sz="1600" dirty="0" smtClean="0">
                <a:solidFill>
                  <a:srgbClr val="002060"/>
                </a:solidFill>
                <a:effectLst/>
              </a:rPr>
              <a:t> </a:t>
            </a:r>
            <a:r>
              <a:rPr lang="ru-RU" sz="1600" dirty="0" smtClean="0">
                <a:solidFill>
                  <a:srgbClr val="FF0000"/>
                </a:solidFill>
                <a:effectLst/>
              </a:rPr>
              <a:t/>
            </a:r>
            <a:br>
              <a:rPr lang="ru-RU" sz="1600" dirty="0" smtClean="0">
                <a:solidFill>
                  <a:srgbClr val="FF0000"/>
                </a:solidFill>
                <a:effectLst/>
              </a:rPr>
            </a:br>
            <a:r>
              <a:rPr lang="ru-RU" sz="1600" dirty="0" smtClean="0">
                <a:solidFill>
                  <a:schemeClr val="tx1"/>
                </a:solidFill>
                <a:effectLst/>
              </a:rPr>
              <a:t>по подготовке к реализации содержания </a:t>
            </a:r>
            <a:br>
              <a:rPr lang="ru-RU" sz="1600" dirty="0" smtClean="0">
                <a:solidFill>
                  <a:schemeClr val="tx1"/>
                </a:solidFill>
                <a:effectLst/>
              </a:rPr>
            </a:br>
            <a:r>
              <a:rPr lang="ru-RU" sz="1600" dirty="0" smtClean="0">
                <a:solidFill>
                  <a:schemeClr val="tx1"/>
                </a:solidFill>
                <a:effectLst/>
              </a:rPr>
              <a:t>профессионального стандарта «Педагог»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7" name="Текст 3"/>
          <p:cNvSpPr txBox="1">
            <a:spLocks/>
          </p:cNvSpPr>
          <p:nvPr/>
        </p:nvSpPr>
        <p:spPr>
          <a:xfrm>
            <a:off x="4393110" y="4323151"/>
            <a:ext cx="4721204" cy="4906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  <a:p>
            <a:r>
              <a:rPr lang="ru-RU" i="1" u="sng" dirty="0" smtClean="0">
                <a:solidFill>
                  <a:srgbClr val="002060"/>
                </a:solidFill>
              </a:rPr>
              <a:t>Совместность: результат?</a:t>
            </a:r>
            <a:endParaRPr lang="ru-RU" i="1" u="sng" dirty="0">
              <a:solidFill>
                <a:srgbClr val="002060"/>
              </a:solidFill>
            </a:endParaRPr>
          </a:p>
        </p:txBody>
      </p:sp>
      <p:sp>
        <p:nvSpPr>
          <p:cNvPr id="8" name="Объект 4"/>
          <p:cNvSpPr txBox="1">
            <a:spLocks/>
          </p:cNvSpPr>
          <p:nvPr/>
        </p:nvSpPr>
        <p:spPr>
          <a:xfrm>
            <a:off x="4686794" y="4854027"/>
            <a:ext cx="4478029" cy="2016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>
                <a:solidFill>
                  <a:schemeClr val="tx1"/>
                </a:solidFill>
              </a:rPr>
              <a:t>Формирование «культуры переживания»</a:t>
            </a:r>
          </a:p>
          <a:p>
            <a:r>
              <a:rPr lang="ru-RU" sz="2400" b="1" dirty="0">
                <a:solidFill>
                  <a:srgbClr val="FF0000"/>
                </a:solidFill>
              </a:rPr>
              <a:t>У</a:t>
            </a:r>
            <a:r>
              <a:rPr lang="ru-RU" sz="2400" b="1" dirty="0" smtClean="0">
                <a:solidFill>
                  <a:srgbClr val="FF0000"/>
                </a:solidFill>
              </a:rPr>
              <a:t>спешная социализация ребенка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755576" y="0"/>
            <a:ext cx="309732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>
                <a:solidFill>
                  <a:srgbClr val="FF0000"/>
                </a:solidFill>
              </a:rPr>
              <a:t>Контекстность </a:t>
            </a:r>
          </a:p>
          <a:p>
            <a:r>
              <a:rPr lang="ru-RU" sz="2800" i="1" dirty="0" smtClean="0">
                <a:solidFill>
                  <a:srgbClr val="FF0000"/>
                </a:solidFill>
              </a:rPr>
              <a:t>образования</a:t>
            </a:r>
            <a:endParaRPr lang="ru-RU" sz="2800" i="1" dirty="0">
              <a:solidFill>
                <a:srgbClr val="FF0000"/>
              </a:solidFill>
            </a:endParaRPr>
          </a:p>
        </p:txBody>
      </p:sp>
      <p:sp>
        <p:nvSpPr>
          <p:cNvPr id="11" name="Выгнутая влево стрелка 10"/>
          <p:cNvSpPr/>
          <p:nvPr/>
        </p:nvSpPr>
        <p:spPr>
          <a:xfrm>
            <a:off x="3993773" y="3592409"/>
            <a:ext cx="399337" cy="97607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318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64791" y="1268760"/>
            <a:ext cx="4104456" cy="432048"/>
          </a:xfrm>
        </p:spPr>
        <p:txBody>
          <a:bodyPr/>
          <a:lstStyle/>
          <a:p>
            <a:r>
              <a:rPr lang="ru-RU" i="1" u="sng" dirty="0" smtClean="0">
                <a:solidFill>
                  <a:srgbClr val="002060"/>
                </a:solidFill>
              </a:rPr>
              <a:t>Совместность: с кем?</a:t>
            </a:r>
            <a:endParaRPr lang="ru-RU" i="1" u="sng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0" y="2276872"/>
            <a:ext cx="4393110" cy="458112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 - Взаимодействие </a:t>
            </a:r>
          </a:p>
          <a:p>
            <a:pPr marL="45720" indent="0"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       «педагог - ситуация –                     </a:t>
            </a:r>
          </a:p>
          <a:p>
            <a:pPr marL="45720" indent="0">
              <a:buNone/>
            </a:pPr>
            <a:r>
              <a:rPr lang="ru-RU" sz="2000" b="1">
                <a:solidFill>
                  <a:schemeClr val="tx1"/>
                </a:solidFill>
              </a:rPr>
              <a:t> </a:t>
            </a:r>
            <a:r>
              <a:rPr lang="ru-RU" sz="2000" b="1" smtClean="0">
                <a:solidFill>
                  <a:schemeClr val="tx1"/>
                </a:solidFill>
              </a:rPr>
              <a:t>                ребенок</a:t>
            </a:r>
            <a:r>
              <a:rPr lang="ru-RU" sz="2000" b="1" dirty="0" smtClean="0">
                <a:solidFill>
                  <a:schemeClr val="tx1"/>
                </a:solidFill>
              </a:rPr>
              <a:t>» </a:t>
            </a:r>
          </a:p>
          <a:p>
            <a:pPr marL="45720" indent="0">
              <a:buNone/>
            </a:pPr>
            <a:endParaRPr lang="ru-RU" sz="2000" b="1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sz="1900" b="1" dirty="0" smtClean="0">
                <a:solidFill>
                  <a:schemeClr val="tx1"/>
                </a:solidFill>
              </a:rPr>
              <a:t>- Взаимодействие «педагог-</a:t>
            </a:r>
          </a:p>
          <a:p>
            <a:pPr marL="45720" indent="0">
              <a:buNone/>
            </a:pPr>
            <a:r>
              <a:rPr lang="ru-RU" sz="1900" b="1" dirty="0" smtClean="0">
                <a:solidFill>
                  <a:schemeClr val="tx1"/>
                </a:solidFill>
              </a:rPr>
              <a:t>  содержание образования-</a:t>
            </a:r>
          </a:p>
          <a:p>
            <a:pPr marL="45720" indent="0">
              <a:buNone/>
            </a:pPr>
            <a:r>
              <a:rPr lang="ru-RU" sz="1900" b="1" dirty="0" smtClean="0">
                <a:solidFill>
                  <a:schemeClr val="tx1"/>
                </a:solidFill>
              </a:rPr>
              <a:t>              ребенок»</a:t>
            </a:r>
          </a:p>
          <a:p>
            <a:pPr marL="45720" indent="0">
              <a:buNone/>
            </a:pPr>
            <a:endParaRPr lang="ru-RU" sz="1200" b="1" dirty="0">
              <a:solidFill>
                <a:schemeClr val="tx1"/>
              </a:solidFill>
            </a:endParaRPr>
          </a:p>
          <a:p>
            <a:pPr marL="45720" indent="0" algn="ctr"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4716016" y="1124744"/>
            <a:ext cx="3888432" cy="432048"/>
          </a:xfrm>
        </p:spPr>
        <p:txBody>
          <a:bodyPr/>
          <a:lstStyle/>
          <a:p>
            <a:r>
              <a:rPr lang="ru-RU" i="1" u="sng" dirty="0" smtClean="0">
                <a:solidFill>
                  <a:srgbClr val="002060"/>
                </a:solidFill>
              </a:rPr>
              <a:t>Совместность: зачем?</a:t>
            </a:r>
            <a:endParaRPr lang="ru-RU" i="1" u="sng" dirty="0">
              <a:solidFill>
                <a:srgbClr val="00206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4"/>
          </p:nvPr>
        </p:nvSpPr>
        <p:spPr>
          <a:xfrm>
            <a:off x="4358572" y="1772816"/>
            <a:ext cx="4608512" cy="2808312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Событийность образования</a:t>
            </a:r>
          </a:p>
          <a:p>
            <a:r>
              <a:rPr lang="ru-RU" sz="2000" b="1" dirty="0" smtClean="0"/>
              <a:t>Развитие теоретического мышления</a:t>
            </a:r>
          </a:p>
          <a:p>
            <a:r>
              <a:rPr lang="ru-RU" sz="2000" b="1" dirty="0" smtClean="0"/>
              <a:t>Формирование коммуникативных и регулятивных компетенций</a:t>
            </a:r>
          </a:p>
          <a:p>
            <a:r>
              <a:rPr lang="ru-RU" sz="2000" b="1" dirty="0" smtClean="0"/>
              <a:t>Производственные и социальные пробы и практики</a:t>
            </a:r>
          </a:p>
          <a:p>
            <a:pPr marL="45720" indent="0">
              <a:buNone/>
            </a:pPr>
            <a:endParaRPr lang="ru-RU" sz="2000" b="1" dirty="0" smtClean="0"/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786058" y="0"/>
            <a:ext cx="5400600" cy="809709"/>
          </a:xfrm>
        </p:spPr>
        <p:txBody>
          <a:bodyPr/>
          <a:lstStyle/>
          <a:p>
            <a:pPr marL="0" indent="0">
              <a:buNone/>
            </a:pPr>
            <a:r>
              <a:rPr lang="ru-RU" sz="1600" u="sng" dirty="0">
                <a:solidFill>
                  <a:srgbClr val="002060"/>
                </a:solidFill>
                <a:effectLst/>
              </a:rPr>
              <a:t>Организационно-методическая </a:t>
            </a:r>
            <a:r>
              <a:rPr lang="ru-RU" sz="1600" u="sng" dirty="0" smtClean="0">
                <a:solidFill>
                  <a:srgbClr val="002060"/>
                </a:solidFill>
                <a:effectLst/>
              </a:rPr>
              <a:t>деятельность</a:t>
            </a:r>
            <a:r>
              <a:rPr lang="ru-RU" sz="1600" dirty="0" smtClean="0">
                <a:solidFill>
                  <a:srgbClr val="002060"/>
                </a:solidFill>
                <a:effectLst/>
              </a:rPr>
              <a:t> </a:t>
            </a:r>
            <a:r>
              <a:rPr lang="ru-RU" sz="1600" dirty="0" smtClean="0">
                <a:solidFill>
                  <a:srgbClr val="FF0000"/>
                </a:solidFill>
                <a:effectLst/>
              </a:rPr>
              <a:t/>
            </a:r>
            <a:br>
              <a:rPr lang="ru-RU" sz="1600" dirty="0" smtClean="0">
                <a:solidFill>
                  <a:srgbClr val="FF0000"/>
                </a:solidFill>
                <a:effectLst/>
              </a:rPr>
            </a:br>
            <a:r>
              <a:rPr lang="ru-RU" sz="1600" dirty="0" smtClean="0">
                <a:solidFill>
                  <a:schemeClr val="tx1"/>
                </a:solidFill>
                <a:effectLst/>
              </a:rPr>
              <a:t>по подготовке к реализации содержания </a:t>
            </a:r>
            <a:br>
              <a:rPr lang="ru-RU" sz="1600" dirty="0" smtClean="0">
                <a:solidFill>
                  <a:schemeClr val="tx1"/>
                </a:solidFill>
                <a:effectLst/>
              </a:rPr>
            </a:br>
            <a:r>
              <a:rPr lang="ru-RU" sz="1600" dirty="0" smtClean="0">
                <a:solidFill>
                  <a:schemeClr val="tx1"/>
                </a:solidFill>
                <a:effectLst/>
              </a:rPr>
              <a:t>профессионального стандарта «Педагог»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7" name="Текст 3"/>
          <p:cNvSpPr txBox="1">
            <a:spLocks/>
          </p:cNvSpPr>
          <p:nvPr/>
        </p:nvSpPr>
        <p:spPr>
          <a:xfrm>
            <a:off x="4425727" y="4356155"/>
            <a:ext cx="4721204" cy="4906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  <a:p>
            <a:r>
              <a:rPr lang="ru-RU" i="1" u="sng" dirty="0" smtClean="0">
                <a:solidFill>
                  <a:srgbClr val="002060"/>
                </a:solidFill>
              </a:rPr>
              <a:t>Совместность: результат?</a:t>
            </a:r>
            <a:endParaRPr lang="ru-RU" i="1" u="sng" dirty="0">
              <a:solidFill>
                <a:srgbClr val="002060"/>
              </a:solidFill>
            </a:endParaRPr>
          </a:p>
        </p:txBody>
      </p:sp>
      <p:sp>
        <p:nvSpPr>
          <p:cNvPr id="8" name="Объект 4"/>
          <p:cNvSpPr txBox="1">
            <a:spLocks/>
          </p:cNvSpPr>
          <p:nvPr/>
        </p:nvSpPr>
        <p:spPr>
          <a:xfrm>
            <a:off x="4422796" y="4846822"/>
            <a:ext cx="4478029" cy="201622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>
                <a:solidFill>
                  <a:srgbClr val="FF0000"/>
                </a:solidFill>
              </a:rPr>
              <a:t>Содержание образования возникает в процессе образовательной </a:t>
            </a:r>
            <a:r>
              <a:rPr lang="ru-RU" sz="2400" b="1" dirty="0" smtClean="0">
                <a:solidFill>
                  <a:srgbClr val="FF0000"/>
                </a:solidFill>
              </a:rPr>
              <a:t>деятель-</a:t>
            </a:r>
            <a:r>
              <a:rPr lang="ru-RU" sz="2400" b="1" dirty="0" err="1" smtClean="0">
                <a:solidFill>
                  <a:srgbClr val="FF0000"/>
                </a:solidFill>
              </a:rPr>
              <a:t>ности</a:t>
            </a:r>
            <a:r>
              <a:rPr lang="ru-RU" sz="2400" b="1" dirty="0">
                <a:solidFill>
                  <a:srgbClr val="FF0000"/>
                </a:solidFill>
              </a:rPr>
              <a:t>… (А.В. Хуторской)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Продуктивность образования</a:t>
            </a:r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755576" y="0"/>
            <a:ext cx="323357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>
                <a:solidFill>
                  <a:srgbClr val="FF0000"/>
                </a:solidFill>
              </a:rPr>
              <a:t>Ситуативность  </a:t>
            </a:r>
          </a:p>
          <a:p>
            <a:r>
              <a:rPr lang="ru-RU" sz="2800" i="1" dirty="0" smtClean="0">
                <a:solidFill>
                  <a:srgbClr val="FF0000"/>
                </a:solidFill>
              </a:rPr>
              <a:t>   образования</a:t>
            </a:r>
            <a:endParaRPr lang="ru-RU" sz="2800" i="1" dirty="0">
              <a:solidFill>
                <a:srgbClr val="FF0000"/>
              </a:solidFill>
            </a:endParaRPr>
          </a:p>
        </p:txBody>
      </p:sp>
      <p:sp>
        <p:nvSpPr>
          <p:cNvPr id="11" name="Выгнутая влево стрелка 10"/>
          <p:cNvSpPr/>
          <p:nvPr/>
        </p:nvSpPr>
        <p:spPr>
          <a:xfrm>
            <a:off x="4026390" y="4113450"/>
            <a:ext cx="399337" cy="97607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844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9553" y="4372168"/>
            <a:ext cx="7766248" cy="1143000"/>
          </a:xfrm>
        </p:spPr>
        <p:txBody>
          <a:bodyPr/>
          <a:lstStyle/>
          <a:p>
            <a:r>
              <a:rPr lang="ru-RU" dirty="0" smtClean="0"/>
              <a:t>Благодарю за внимание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02232884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449</TotalTime>
  <Words>661</Words>
  <Application>Microsoft Office PowerPoint</Application>
  <PresentationFormat>Экран (4:3)</PresentationFormat>
  <Paragraphs>191</Paragraphs>
  <Slides>8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Организационно-педагогические условия реализации концепции  и содержания профессионального стандарта педагога</vt:lpstr>
      <vt:lpstr>Организационно-методическая деятельность – система  распределения компетенций и ответственности по методическому сопровождению и методическому обеспечению процесса стандартизации педагогической деятельности</vt:lpstr>
      <vt:lpstr>Структура и содержание профессионального стандарта</vt:lpstr>
      <vt:lpstr>Управление социальными ресурсами включает в себя деятельность по их выявлению и оценке, формированию, распределению,   развитию,  обновлению и сбережению.  Цель управления социальными ресурсами - построение социального пространства развития и реализации потенциала.</vt:lpstr>
      <vt:lpstr>Организационно-методическая деятельность  по подготовке к реализации содержания  профессионального стандарта «Педагог»</vt:lpstr>
      <vt:lpstr>Организационно-методическая деятельность  по подготовке к реализации содержания  профессионального стандарта «Педагог»</vt:lpstr>
      <vt:lpstr>Организационно-методическая деятельность  по подготовке к реализации содержания  профессионального стандарта «Педагог»</vt:lpstr>
      <vt:lpstr>Благодарю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Оля</dc:creator>
  <cp:lastModifiedBy>Оксана</cp:lastModifiedBy>
  <cp:revision>38</cp:revision>
  <dcterms:created xsi:type="dcterms:W3CDTF">2014-08-25T17:53:00Z</dcterms:created>
  <dcterms:modified xsi:type="dcterms:W3CDTF">2014-09-08T00:14:33Z</dcterms:modified>
</cp:coreProperties>
</file>